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42" y="1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2F57C1-15EB-4285-B58B-AB4DBED2D543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3099E5-8277-496F-B247-2226706D8A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4787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853790-56AD-246A-7B3B-817A2F0A59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52B742A-FF29-F396-7E7A-86D869F63B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087CF8-AC80-10E3-AC7A-3590E0B90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077B8F-5FFF-72AE-AA4B-17D845300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935140-204A-32E9-180F-AB9661251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523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BC71AE-8D98-F28D-21DB-F8B5ED146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D983C88-80F6-9CFE-B97B-CD6028A0AB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2A82C6-5223-3CA3-058C-729F98B0F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82CD1A-5FE7-E6B3-0808-830126292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4F6CA3-4E89-56EB-8933-99077A7B9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831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498BD48-32D5-F7BF-F528-1A7F2FD216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729F4C4-8664-9F73-C2FD-5BE16DA8C5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03AAED-8D30-552C-D32C-74B72554F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04552B-70A5-7B66-4406-C638AE69D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A3447E-9F5E-9042-1156-4B91B6DB2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383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333343-8252-66EA-B31D-DF4F0CBDD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EFDC3F-0288-DBE1-1532-CCED1EC019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0D2034-1894-0B32-6FFA-85B454720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71CBF9-67B6-4A87-AD63-051CBCA07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4EFB2D-C3AC-4393-009C-03A6A6868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222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F54D05-A693-B729-472D-99A213177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171489-4EC7-78F1-F0F0-F444A03B9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6B3A3E-DD83-8000-C3D3-DDDF19D8B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A34AEA-F5E0-F465-B199-0AE17F7FF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4BB9A8-55DA-7F86-CE6D-B4B5DAE4E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512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472316-58D4-C065-DF77-0C2C80727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2F23B8-C8EF-F027-849A-E8C10FAA50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135DB4-5DBF-B9FB-AD08-A8982545E6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D1BF90-504E-D7B1-9AEA-D07BCA26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CF957D-0245-BFAE-CD67-236A49570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94E244-44D9-ADE1-6C75-1F8044239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974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7C1CE4-4ED0-BD68-D87E-FB811C062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CBDFA9-49CF-156A-BBD4-B155B3F96C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519921-D5F5-EB41-BA86-02186884AF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304B982-BCC6-EA3C-62D5-2C15FA29D5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3D5320D-D57D-9175-E103-2D11E2BA9A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BF31A18-9EDA-67C8-852A-17F5C944A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E235250-B50F-6CF9-601E-2EDBA06BB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62190E-A5EF-F057-BBC1-265A2AD30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431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3F4F7C-3FCC-8F4A-8ABA-CEEB4BDEE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C935ABE-0A43-E6FC-025E-DCFC4F571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91F8443-6FE8-6352-1A75-55FD47E0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72C865D-EE5B-408F-AD9B-275B2EE0E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750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3A6770A-5D03-C7DB-2930-A29B25C79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8DC343C-ED23-62B0-E927-DC2FA35DC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58B253-9514-929B-EC36-C04D38032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565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9D3B77-22F9-1A09-F133-E8AD0480C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849055-ED72-1E3F-7D99-8C19B67C2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B4BFD1-6F1E-B91C-085E-E5E578F71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93E87E-370F-61E9-DFB1-A79947086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D149747-F9EF-C9CE-AC46-2D9484716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3999F7-ACDE-E45B-7B10-1A4346327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149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FB1930-F846-93FF-5C44-1872EF015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2313ABA-1AEB-4F18-11D9-D5B6E805D8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6EAF61B-B220-2E82-EE08-BA0EB3E391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550247D-DD18-49A6-F72C-CF4A69D52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160970A-67B6-C55B-56E9-CFB03B5A5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03FAC8-CF53-F24C-DE7F-105AE16DE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99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56CC0F3-8950-092A-416A-1C4988D30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E007C9-D09C-F248-CB7F-3723FACBE7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8D3707-9454-338A-A85F-5A915A7AF3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DB5C87-462E-3AC8-A7E9-83FE7DB713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BE6EF6-6AA5-157F-E290-FB1313F646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874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naver.com/dongju0531hb/222443993008" TargetMode="External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gif"/><Relationship Id="rId4" Type="http://schemas.openxmlformats.org/officeDocument/2006/relationships/hyperlink" Target="https://blog.naver.com/dongju0531hb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비전공자를 위한 딥러닝] 안면 인식 기술, 어떤 원리로 사람의 얼굴 분석할까? &lt; Opinion &lt; Ai/Robot &lt; Tech &lt;  기사본문 - 코딩월드뉴스">
            <a:extLst>
              <a:ext uri="{FF2B5EF4-FFF2-40B4-BE49-F238E27FC236}">
                <a16:creationId xmlns:a16="http://schemas.microsoft.com/office/drawing/2014/main" id="{84124C97-2D11-E897-D48E-4C849491F5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44"/>
          <a:stretch/>
        </p:blipFill>
        <p:spPr bwMode="auto">
          <a:xfrm>
            <a:off x="-2" y="10"/>
            <a:ext cx="7524208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66C6D5F-ABA6-BC76-979C-4C21FDCB7915}"/>
              </a:ext>
            </a:extLst>
          </p:cNvPr>
          <p:cNvSpPr txBox="1"/>
          <p:nvPr/>
        </p:nvSpPr>
        <p:spPr>
          <a:xfrm>
            <a:off x="7763770" y="2420191"/>
            <a:ext cx="4682836" cy="16651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3200" b="1" dirty="0">
                <a:latin typeface="+mj-lt"/>
                <a:ea typeface="+mj-ea"/>
                <a:cs typeface="+mj-cs"/>
              </a:rPr>
              <a:t>얼굴인식 알고리즘 정확도 및 차이점 비교</a:t>
            </a:r>
            <a:endParaRPr lang="en-US" altLang="ko-KR" sz="3200" b="1" dirty="0">
              <a:latin typeface="+mj-lt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A93D0E-5A6C-77D2-993F-9D3758172B34}"/>
              </a:ext>
            </a:extLst>
          </p:cNvPr>
          <p:cNvSpPr txBox="1"/>
          <p:nvPr/>
        </p:nvSpPr>
        <p:spPr>
          <a:xfrm>
            <a:off x="8665029" y="6287588"/>
            <a:ext cx="3692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20201102 </a:t>
            </a:r>
            <a:r>
              <a:rPr lang="ko-KR" altLang="en-US" dirty="0"/>
              <a:t>컴퓨터공학과 김현빈</a:t>
            </a:r>
          </a:p>
        </p:txBody>
      </p:sp>
    </p:spTree>
    <p:extLst>
      <p:ext uri="{BB962C8B-B14F-4D97-AF65-F5344CB8AC3E}">
        <p14:creationId xmlns:p14="http://schemas.microsoft.com/office/powerpoint/2010/main" val="16016331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F68DCD-2EC3-455F-331C-E0DFE22C9CC1}"/>
              </a:ext>
            </a:extLst>
          </p:cNvPr>
          <p:cNvSpPr txBox="1"/>
          <p:nvPr/>
        </p:nvSpPr>
        <p:spPr>
          <a:xfrm>
            <a:off x="751835" y="2823295"/>
            <a:ext cx="9724031" cy="3683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 latinLnBrk="0">
              <a:lnSpc>
                <a:spcPct val="90000"/>
              </a:lnSpc>
              <a:spcAft>
                <a:spcPts val="600"/>
              </a:spcAft>
            </a:pPr>
            <a:endParaRPr lang="en-US" altLang="ko-KR" sz="4800" b="1" dirty="0"/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endParaRPr lang="en-US" altLang="ko-KR" sz="4000" b="1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6000" dirty="0" err="1"/>
              <a:t>Dlib</a:t>
            </a:r>
            <a:endParaRPr lang="en-US" altLang="ko-KR" sz="16000" dirty="0"/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endParaRPr lang="en-US" altLang="ko-KR" sz="16000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6000" dirty="0" err="1"/>
              <a:t>Haar</a:t>
            </a:r>
            <a:r>
              <a:rPr lang="en-US" altLang="ko-KR" sz="16000" dirty="0"/>
              <a:t> </a:t>
            </a:r>
            <a:r>
              <a:rPr lang="en-US" altLang="ko-KR" sz="16000" dirty="0" err="1"/>
              <a:t>Casecade</a:t>
            </a:r>
            <a:endParaRPr lang="en-US" altLang="ko-KR" sz="16000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6000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6000" dirty="0"/>
              <a:t>MTCNN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6000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6000" dirty="0" err="1"/>
              <a:t>Deepface</a:t>
            </a:r>
            <a:endParaRPr lang="en-US" altLang="ko-KR" sz="16000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6000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6000" dirty="0"/>
              <a:t>속도 비교 및 분석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6000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6000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45AC94-BC1F-760E-7846-1094637B02BD}"/>
              </a:ext>
            </a:extLst>
          </p:cNvPr>
          <p:cNvSpPr txBox="1"/>
          <p:nvPr/>
        </p:nvSpPr>
        <p:spPr>
          <a:xfrm>
            <a:off x="459346" y="441427"/>
            <a:ext cx="20378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</a:rPr>
              <a:t>INDEX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961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0" descr="테이블이(가) 표시된 사진&#10;&#10;자동 생성된 설명">
            <a:extLst>
              <a:ext uri="{FF2B5EF4-FFF2-40B4-BE49-F238E27FC236}">
                <a16:creationId xmlns:a16="http://schemas.microsoft.com/office/drawing/2014/main" id="{8239343F-3604-3342-2C3B-B817ED0E12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554" y="930032"/>
            <a:ext cx="5802889" cy="2215684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9704DA-F0AF-0817-075A-4A5C27E8098B}"/>
              </a:ext>
            </a:extLst>
          </p:cNvPr>
          <p:cNvSpPr txBox="1"/>
          <p:nvPr/>
        </p:nvSpPr>
        <p:spPr>
          <a:xfrm>
            <a:off x="146555" y="296669"/>
            <a:ext cx="6096000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b="1" dirty="0" err="1"/>
              <a:t>Dlib</a:t>
            </a:r>
            <a:r>
              <a:rPr lang="en-US" altLang="ko-KR" sz="2400" b="1" dirty="0"/>
              <a:t>(HOG </a:t>
            </a:r>
            <a:r>
              <a:rPr lang="ko-KR" altLang="en-US" sz="2400" b="1" dirty="0"/>
              <a:t>알고리즘</a:t>
            </a:r>
            <a:r>
              <a:rPr lang="en-US" altLang="ko-KR" sz="2400" b="1" dirty="0"/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C7BE72-51FF-D07A-6771-75F0FCF767E8}"/>
              </a:ext>
            </a:extLst>
          </p:cNvPr>
          <p:cNvSpPr txBox="1"/>
          <p:nvPr/>
        </p:nvSpPr>
        <p:spPr>
          <a:xfrm>
            <a:off x="6096000" y="-1550929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ko-KR" altLang="en-US" b="0" i="0" dirty="0">
                <a:solidFill>
                  <a:srgbClr val="333333"/>
                </a:solidFill>
                <a:effectLst/>
                <a:latin typeface="se-nanumgothic"/>
              </a:rPr>
              <a:t>이때 그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se-nanumgothic"/>
              </a:rPr>
              <a:t>pixel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se-nanumgothic"/>
              </a:rPr>
              <a:t>좌표 값 차이 대비 밝기 값의 얼만큼 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se-nanumgothic"/>
              </a:rPr>
              <a:t>변했는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se-nanumgothic"/>
              </a:rPr>
              <a:t> 가가 이때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se-nanumgothic"/>
              </a:rPr>
              <a:t>image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se-nanumgothic"/>
              </a:rPr>
              <a:t>에서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se-nanumgothic"/>
              </a:rPr>
              <a:t>gradient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se-nanumgothic"/>
              </a:rPr>
              <a:t>라 할 수 있을 것이다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se-nanumgothic"/>
              </a:rPr>
              <a:t>.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Dotum" panose="020B0600000101010101" pitchFamily="50" charset="-127"/>
                <a:ea typeface="Dotum" panose="020B0600000101010101" pitchFamily="50" charset="-127"/>
              </a:rPr>
              <a:t>[</a:t>
            </a:r>
            <a:r>
              <a:rPr lang="ko-KR" altLang="en-US" b="1" i="0" dirty="0">
                <a:solidFill>
                  <a:srgbClr val="333333"/>
                </a:solidFill>
                <a:effectLst/>
                <a:latin typeface="Dotum" panose="020B0600000101010101" pitchFamily="50" charset="-127"/>
                <a:ea typeface="Dotum" panose="020B0600000101010101" pitchFamily="50" charset="-127"/>
              </a:rPr>
              <a:t>출처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Dotum" panose="020B0600000101010101" pitchFamily="50" charset="-127"/>
                <a:ea typeface="Dotum" panose="020B0600000101010101" pitchFamily="50" charset="-127"/>
              </a:rPr>
              <a:t>]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Dotum" panose="020B0600000101010101" pitchFamily="50" charset="-127"/>
                <a:ea typeface="Dotum" panose="020B0600000101010101" pitchFamily="50" charset="-127"/>
              </a:rPr>
              <a:t> </a:t>
            </a:r>
            <a:r>
              <a:rPr lang="en-US" altLang="ko-KR" b="0" i="0" u="none" strike="noStrike" dirty="0">
                <a:solidFill>
                  <a:srgbClr val="333333"/>
                </a:solidFill>
                <a:effectLst/>
                <a:latin typeface="Dotum" panose="020B0600000101010101" pitchFamily="50" charset="-127"/>
                <a:ea typeface="Dotum" panose="020B0600000101010101" pitchFamily="50" charset="-127"/>
                <a:hlinkClick r:id="rId3"/>
              </a:rPr>
              <a:t>Object Detection - HOG </a:t>
            </a:r>
            <a:r>
              <a:rPr lang="ko-KR" altLang="en-US" b="0" i="0" u="none" strike="noStrike" dirty="0">
                <a:solidFill>
                  <a:srgbClr val="333333"/>
                </a:solidFill>
                <a:effectLst/>
                <a:latin typeface="Dotum" panose="020B0600000101010101" pitchFamily="50" charset="-127"/>
                <a:ea typeface="Dotum" panose="020B0600000101010101" pitchFamily="50" charset="-127"/>
                <a:hlinkClick r:id="rId3"/>
              </a:rPr>
              <a:t>알고리즘 </a:t>
            </a:r>
            <a:r>
              <a:rPr lang="ko-KR" altLang="en-US" b="0" i="0" u="none" strike="noStrike" dirty="0" err="1">
                <a:solidFill>
                  <a:srgbClr val="333333"/>
                </a:solidFill>
                <a:effectLst/>
                <a:latin typeface="Dotum" panose="020B0600000101010101" pitchFamily="50" charset="-127"/>
                <a:ea typeface="Dotum" panose="020B0600000101010101" pitchFamily="50" charset="-127"/>
                <a:hlinkClick r:id="rId3"/>
              </a:rPr>
              <a:t>개념편</a:t>
            </a:r>
            <a:r>
              <a:rPr lang="ko-KR" altLang="en-US" b="0" i="0" u="none" strike="noStrike" dirty="0">
                <a:solidFill>
                  <a:srgbClr val="333333"/>
                </a:solidFill>
                <a:effectLst/>
                <a:latin typeface="Dotum" panose="020B0600000101010101" pitchFamily="50" charset="-127"/>
                <a:ea typeface="Dotum" panose="020B0600000101010101" pitchFamily="50" charset="-127"/>
                <a:hlinkClick r:id="rId3"/>
              </a:rPr>
              <a:t> </a:t>
            </a:r>
            <a:r>
              <a:rPr lang="en-US" altLang="ko-KR" b="0" i="0" u="none" strike="noStrike" dirty="0">
                <a:solidFill>
                  <a:srgbClr val="333333"/>
                </a:solidFill>
                <a:effectLst/>
                <a:latin typeface="Dotum" panose="020B0600000101010101" pitchFamily="50" charset="-127"/>
                <a:ea typeface="Dotum" panose="020B0600000101010101" pitchFamily="50" charset="-127"/>
                <a:hlinkClick r:id="rId3"/>
              </a:rPr>
              <a:t>(1)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Dotum" panose="020B0600000101010101" pitchFamily="50" charset="-127"/>
                <a:ea typeface="Dotum" panose="020B0600000101010101" pitchFamily="50" charset="-127"/>
              </a:rPr>
              <a:t>|</a:t>
            </a:r>
            <a:r>
              <a:rPr lang="ko-KR" altLang="en-US" b="1" i="0" dirty="0">
                <a:solidFill>
                  <a:srgbClr val="333333"/>
                </a:solidFill>
                <a:effectLst/>
                <a:latin typeface="Dotum" panose="020B0600000101010101" pitchFamily="50" charset="-127"/>
                <a:ea typeface="Dotum" panose="020B0600000101010101" pitchFamily="50" charset="-127"/>
              </a:rPr>
              <a:t>작성자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Dotum" panose="020B0600000101010101" pitchFamily="50" charset="-127"/>
                <a:ea typeface="Dotum" panose="020B0600000101010101" pitchFamily="50" charset="-127"/>
              </a:rPr>
              <a:t> </a:t>
            </a:r>
            <a:r>
              <a:rPr lang="en-US" altLang="ko-KR" b="0" i="0" u="none" strike="noStrike" dirty="0">
                <a:solidFill>
                  <a:srgbClr val="333333"/>
                </a:solidFill>
                <a:effectLst/>
                <a:latin typeface="Dotum" panose="020B0600000101010101" pitchFamily="50" charset="-127"/>
                <a:ea typeface="Dotum" panose="020B0600000101010101" pitchFamily="50" charset="-127"/>
                <a:hlinkClick r:id="rId4"/>
              </a:rPr>
              <a:t>d </a:t>
            </a:r>
            <a:r>
              <a:rPr lang="en-US" altLang="ko-KR" b="0" i="0" u="none" strike="noStrike" dirty="0" err="1">
                <a:solidFill>
                  <a:srgbClr val="333333"/>
                </a:solidFill>
                <a:effectLst/>
                <a:latin typeface="Dotum" panose="020B0600000101010101" pitchFamily="50" charset="-127"/>
                <a:ea typeface="Dotum" panose="020B0600000101010101" pitchFamily="50" charset="-127"/>
                <a:hlinkClick r:id="rId4"/>
              </a:rPr>
              <a:t>d</a:t>
            </a:r>
            <a:endParaRPr lang="ko-KR" altLang="en-US" b="0" i="0" dirty="0">
              <a:solidFill>
                <a:srgbClr val="333333"/>
              </a:solidFill>
              <a:effectLst/>
              <a:latin typeface="Dotum" panose="020B0600000101010101" pitchFamily="50" charset="-127"/>
              <a:ea typeface="Dotum" panose="020B0600000101010101" pitchFamily="50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4AAC07D-22AF-912C-31B8-DFABE4A9BC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534" y="3279930"/>
            <a:ext cx="5872041" cy="3281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43517D3-5A0F-6FC7-B79F-D7E5076ED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596" y="1347531"/>
            <a:ext cx="5802890" cy="4517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93771514-2171-3E6D-A56D-5390C97335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18596" y="1213317"/>
            <a:ext cx="5802889" cy="469766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63283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EDF1390-CE85-981E-60AE-64D02960EC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4649" y="1967306"/>
            <a:ext cx="4447124" cy="2702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58E2C1-7B29-6BC7-132B-3A4DEDF896DC}"/>
              </a:ext>
            </a:extLst>
          </p:cNvPr>
          <p:cNvSpPr txBox="1"/>
          <p:nvPr/>
        </p:nvSpPr>
        <p:spPr>
          <a:xfrm>
            <a:off x="243840" y="319569"/>
            <a:ext cx="6096000" cy="480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800" b="1" dirty="0" err="1"/>
              <a:t>haar</a:t>
            </a:r>
            <a:r>
              <a:rPr lang="en-US" altLang="ko-KR" sz="2800" b="1" dirty="0"/>
              <a:t> </a:t>
            </a:r>
            <a:r>
              <a:rPr lang="en-US" altLang="ko-KR" sz="2800" b="1" dirty="0" err="1"/>
              <a:t>casecade</a:t>
            </a:r>
            <a:endParaRPr lang="en-US" altLang="ko-KR" sz="2800" b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9ED2900-3142-2A59-C50F-8CC5DE9BA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473" y="3813661"/>
            <a:ext cx="5731510" cy="2067287"/>
          </a:xfrm>
          <a:prstGeom prst="rect">
            <a:avLst/>
          </a:prstGeom>
        </p:spPr>
      </p:pic>
      <p:pic>
        <p:nvPicPr>
          <p:cNvPr id="9" name="그림 8" descr="텍스트, 스크린샷, 기기, 주방기기이(가) 표시된 사진&#10;&#10;자동 생성된 설명">
            <a:extLst>
              <a:ext uri="{FF2B5EF4-FFF2-40B4-BE49-F238E27FC236}">
                <a16:creationId xmlns:a16="http://schemas.microsoft.com/office/drawing/2014/main" id="{8E08D0B1-4934-6E33-18B5-8EC6C6A586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4" y="1110765"/>
            <a:ext cx="5731510" cy="193357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29897B3-9801-0219-FD00-6AA6E50A2BAE}"/>
              </a:ext>
            </a:extLst>
          </p:cNvPr>
          <p:cNvSpPr txBox="1"/>
          <p:nvPr/>
        </p:nvSpPr>
        <p:spPr>
          <a:xfrm>
            <a:off x="2610281" y="3134086"/>
            <a:ext cx="2791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 err="1"/>
              <a:t>하르필터중</a:t>
            </a:r>
            <a:r>
              <a:rPr lang="ko-KR" altLang="en-US" dirty="0"/>
              <a:t> 일부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E307C8-396C-9FB6-014F-C4BE35C552D0}"/>
              </a:ext>
            </a:extLst>
          </p:cNvPr>
          <p:cNvSpPr txBox="1"/>
          <p:nvPr/>
        </p:nvSpPr>
        <p:spPr>
          <a:xfrm>
            <a:off x="2651759" y="6006525"/>
            <a:ext cx="2272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en-US" altLang="ko-KR" dirty="0" err="1"/>
              <a:t>Casecade</a:t>
            </a:r>
            <a:r>
              <a:rPr lang="ko-KR" altLang="en-US" dirty="0"/>
              <a:t>구조</a:t>
            </a:r>
            <a:r>
              <a:rPr lang="en-US" altLang="ko-KR" dirty="0"/>
              <a:t>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97336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195A7C4B-2804-2269-0D42-3C795665EC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0018" y="1"/>
            <a:ext cx="7611607" cy="2208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A8796C17-2ABE-9816-A048-5296AC796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805" y="1432617"/>
            <a:ext cx="3416199" cy="2723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417CDB4E-E1A0-DEFC-415A-B974736E75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0392" y="2092945"/>
            <a:ext cx="7611608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CD97B160-290F-BE13-76F3-1D97B74596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0392" y="4409461"/>
            <a:ext cx="7611608" cy="2228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AA09852-141A-A239-B6BD-BA12FD41A45C}"/>
              </a:ext>
            </a:extLst>
          </p:cNvPr>
          <p:cNvSpPr txBox="1"/>
          <p:nvPr/>
        </p:nvSpPr>
        <p:spPr>
          <a:xfrm>
            <a:off x="170375" y="161031"/>
            <a:ext cx="6614160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3200" b="1" dirty="0"/>
              <a:t>MTCNN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7936EB-41CA-543B-ED29-4A42FAFAC7A0}"/>
              </a:ext>
            </a:extLst>
          </p:cNvPr>
          <p:cNvSpPr txBox="1"/>
          <p:nvPr/>
        </p:nvSpPr>
        <p:spPr>
          <a:xfrm>
            <a:off x="353791" y="1177251"/>
            <a:ext cx="367796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effectLst/>
                <a:latin typeface="Noto Sans" panose="020B0502040504020204" pitchFamily="34" charset="0"/>
              </a:rPr>
              <a:t>face classification (2</a:t>
            </a:r>
            <a:r>
              <a:rPr lang="ko-KR" altLang="en-US" b="1" i="0" dirty="0">
                <a:effectLst/>
                <a:latin typeface="Noto Sans" panose="020B0502040504020204" pitchFamily="34" charset="0"/>
              </a:rPr>
              <a:t>개</a:t>
            </a:r>
            <a:r>
              <a:rPr lang="en-US" altLang="ko-KR" b="1" i="0" dirty="0">
                <a:effectLst/>
                <a:latin typeface="Noto Sans" panose="020B0502040504020204" pitchFamily="34" charset="0"/>
              </a:rPr>
              <a:t>)</a:t>
            </a:r>
            <a:br>
              <a:rPr lang="en-US" altLang="ko-KR" b="1" i="0" dirty="0">
                <a:effectLst/>
                <a:latin typeface="Noto Sans" panose="020B0502040504020204" pitchFamily="34" charset="0"/>
              </a:rPr>
            </a:br>
            <a:r>
              <a:rPr lang="en-US" altLang="ko-KR" b="1" i="0" dirty="0" err="1">
                <a:effectLst/>
                <a:latin typeface="Noto Sans" panose="020B0502040504020204" pitchFamily="34" charset="0"/>
              </a:rPr>
              <a:t>y</a:t>
            </a:r>
            <a:r>
              <a:rPr lang="en-US" altLang="ko-KR" b="1" i="0" baseline="30000" dirty="0" err="1">
                <a:effectLst/>
                <a:latin typeface="Noto Sans" panose="020B0502040504020204" pitchFamily="34" charset="0"/>
              </a:rPr>
              <a:t>det</a:t>
            </a:r>
            <a:r>
              <a:rPr lang="ko-KR" altLang="en-US" b="1" i="0" dirty="0">
                <a:effectLst/>
                <a:latin typeface="Noto Sans" panose="020B0502040504020204" pitchFamily="34" charset="0"/>
              </a:rPr>
              <a:t> </a:t>
            </a:r>
            <a:r>
              <a:rPr lang="en-US" altLang="ko-KR" b="1" i="0" dirty="0">
                <a:effectLst/>
                <a:latin typeface="Noto Sans" panose="020B0502040504020204" pitchFamily="34" charset="0"/>
              </a:rPr>
              <a:t>= GT</a:t>
            </a:r>
            <a:r>
              <a:rPr lang="ko-KR" altLang="en-US" b="1" i="0" dirty="0">
                <a:effectLst/>
                <a:latin typeface="Noto Sans" panose="020B0502040504020204" pitchFamily="34" charset="0"/>
              </a:rPr>
              <a:t>에서 얼굴이 있는지 여부</a:t>
            </a:r>
            <a:r>
              <a:rPr lang="en-US" altLang="ko-KR" b="1" i="0" dirty="0">
                <a:effectLst/>
                <a:latin typeface="Noto Sans" panose="020B0502040504020204" pitchFamily="34" charset="0"/>
              </a:rPr>
              <a:t>(</a:t>
            </a:r>
            <a:r>
              <a:rPr lang="ko-KR" altLang="en-US" b="1" i="0" dirty="0" err="1">
                <a:effectLst/>
                <a:latin typeface="Noto Sans" panose="020B0502040504020204" pitchFamily="34" charset="0"/>
              </a:rPr>
              <a:t>있을때</a:t>
            </a:r>
            <a:r>
              <a:rPr lang="ko-KR" altLang="en-US" b="1" i="0" dirty="0">
                <a:effectLst/>
                <a:latin typeface="Noto Sans" panose="020B0502040504020204" pitchFamily="34" charset="0"/>
              </a:rPr>
              <a:t> </a:t>
            </a:r>
            <a:r>
              <a:rPr lang="en-US" altLang="ko-KR" b="1" i="0" dirty="0">
                <a:effectLst/>
                <a:latin typeface="Noto Sans" panose="020B0502040504020204" pitchFamily="34" charset="0"/>
              </a:rPr>
              <a:t>1, </a:t>
            </a:r>
            <a:r>
              <a:rPr lang="ko-KR" altLang="en-US" b="1" i="0" dirty="0" err="1">
                <a:effectLst/>
                <a:latin typeface="Noto Sans" panose="020B0502040504020204" pitchFamily="34" charset="0"/>
              </a:rPr>
              <a:t>없을때</a:t>
            </a:r>
            <a:r>
              <a:rPr lang="ko-KR" altLang="en-US" b="1" i="0" dirty="0">
                <a:effectLst/>
                <a:latin typeface="Noto Sans" panose="020B0502040504020204" pitchFamily="34" charset="0"/>
              </a:rPr>
              <a:t> </a:t>
            </a:r>
            <a:r>
              <a:rPr lang="en-US" altLang="ko-KR" b="1" i="0" dirty="0">
                <a:effectLst/>
                <a:latin typeface="Noto Sans" panose="020B0502040504020204" pitchFamily="34" charset="0"/>
              </a:rPr>
              <a:t>0)</a:t>
            </a:r>
            <a:br>
              <a:rPr lang="en-US" altLang="ko-KR" b="1" i="0" dirty="0">
                <a:effectLst/>
                <a:latin typeface="Noto Sans" panose="020B0502040504020204" pitchFamily="34" charset="0"/>
              </a:rPr>
            </a:br>
            <a:r>
              <a:rPr lang="en-US" altLang="ko-KR" b="1" i="0" dirty="0">
                <a:effectLst/>
                <a:latin typeface="Noto Sans" panose="020B0502040504020204" pitchFamily="34" charset="0"/>
              </a:rPr>
              <a:t>p = </a:t>
            </a:r>
            <a:r>
              <a:rPr lang="ko-KR" altLang="en-US" b="1" i="0" dirty="0">
                <a:effectLst/>
                <a:latin typeface="Noto Sans" panose="020B0502040504020204" pitchFamily="34" charset="0"/>
              </a:rPr>
              <a:t>얼굴이 있을 확률</a:t>
            </a:r>
            <a:br>
              <a:rPr lang="ko-KR" altLang="en-US" b="1" i="0" dirty="0">
                <a:effectLst/>
                <a:latin typeface="Noto Sans" panose="020B0502040504020204" pitchFamily="34" charset="0"/>
              </a:rPr>
            </a:br>
            <a:endParaRPr lang="ko-KR" altLang="en-US" b="1" i="0" dirty="0">
              <a:effectLst/>
              <a:latin typeface="Noto Sans" panose="020B0502040504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 err="1">
                <a:effectLst/>
                <a:latin typeface="Noto Sans" panose="020B0502040504020204" pitchFamily="34" charset="0"/>
              </a:rPr>
              <a:t>bbox</a:t>
            </a:r>
            <a:r>
              <a:rPr lang="en-US" altLang="ko-KR" b="1" i="0" dirty="0">
                <a:effectLst/>
                <a:latin typeface="Noto Sans" panose="020B0502040504020204" pitchFamily="34" charset="0"/>
              </a:rPr>
              <a:t> regression (4</a:t>
            </a:r>
            <a:r>
              <a:rPr lang="ko-KR" altLang="en-US" b="1" i="0" dirty="0">
                <a:effectLst/>
                <a:latin typeface="Noto Sans" panose="020B0502040504020204" pitchFamily="34" charset="0"/>
              </a:rPr>
              <a:t>개</a:t>
            </a:r>
            <a:r>
              <a:rPr lang="en-US" altLang="ko-KR" b="1" i="0" dirty="0">
                <a:effectLst/>
                <a:latin typeface="Noto Sans" panose="020B0502040504020204" pitchFamily="34" charset="0"/>
              </a:rPr>
              <a:t>)</a:t>
            </a:r>
            <a:br>
              <a:rPr lang="en-US" altLang="ko-KR" b="1" i="0" dirty="0">
                <a:effectLst/>
                <a:latin typeface="Noto Sans" panose="020B0502040504020204" pitchFamily="34" charset="0"/>
              </a:rPr>
            </a:br>
            <a:r>
              <a:rPr lang="ko-KR" altLang="en-US" b="1" i="0" dirty="0">
                <a:effectLst/>
                <a:latin typeface="Noto Sans" panose="020B0502040504020204" pitchFamily="34" charset="0"/>
              </a:rPr>
              <a:t>예측한 </a:t>
            </a:r>
            <a:r>
              <a:rPr lang="en-US" altLang="ko-KR" b="1" i="0" dirty="0" err="1">
                <a:effectLst/>
                <a:latin typeface="Noto Sans" panose="020B0502040504020204" pitchFamily="34" charset="0"/>
              </a:rPr>
              <a:t>bbox</a:t>
            </a:r>
            <a:r>
              <a:rPr lang="ko-KR" altLang="en-US" b="1" i="0" dirty="0">
                <a:effectLst/>
                <a:latin typeface="Noto Sans" panose="020B0502040504020204" pitchFamily="34" charset="0"/>
              </a:rPr>
              <a:t>의 왼쪽상단 </a:t>
            </a:r>
            <a:r>
              <a:rPr lang="en-US" altLang="ko-KR" b="1" i="0" dirty="0" err="1">
                <a:effectLst/>
                <a:latin typeface="Noto Sans" panose="020B0502040504020204" pitchFamily="34" charset="0"/>
              </a:rPr>
              <a:t>x,y</a:t>
            </a:r>
            <a:r>
              <a:rPr lang="ko-KR" altLang="en-US" b="1" i="0" dirty="0">
                <a:effectLst/>
                <a:latin typeface="Noto Sans" panose="020B0502040504020204" pitchFamily="34" charset="0"/>
              </a:rPr>
              <a:t>좌표</a:t>
            </a:r>
            <a:br>
              <a:rPr lang="ko-KR" altLang="en-US" b="1" i="0" dirty="0">
                <a:effectLst/>
                <a:latin typeface="Noto Sans" panose="020B0502040504020204" pitchFamily="34" charset="0"/>
              </a:rPr>
            </a:br>
            <a:r>
              <a:rPr lang="ko-KR" altLang="en-US" b="1" i="0" dirty="0">
                <a:effectLst/>
                <a:latin typeface="Noto Sans" panose="020B0502040504020204" pitchFamily="34" charset="0"/>
              </a:rPr>
              <a:t>예측한 </a:t>
            </a:r>
            <a:r>
              <a:rPr lang="en-US" altLang="ko-KR" b="1" i="0" dirty="0" err="1">
                <a:effectLst/>
                <a:latin typeface="Noto Sans" panose="020B0502040504020204" pitchFamily="34" charset="0"/>
              </a:rPr>
              <a:t>bbox</a:t>
            </a:r>
            <a:r>
              <a:rPr lang="ko-KR" altLang="en-US" b="1" i="0" dirty="0">
                <a:effectLst/>
                <a:latin typeface="Noto Sans" panose="020B0502040504020204" pitchFamily="34" charset="0"/>
              </a:rPr>
              <a:t>의 너비와 높이</a:t>
            </a:r>
            <a:br>
              <a:rPr lang="ko-KR" altLang="en-US" b="1" i="0" dirty="0">
                <a:effectLst/>
                <a:latin typeface="Noto Sans" panose="020B0502040504020204" pitchFamily="34" charset="0"/>
              </a:rPr>
            </a:br>
            <a:endParaRPr lang="ko-KR" altLang="en-US" b="1" i="0" dirty="0">
              <a:effectLst/>
              <a:latin typeface="Noto Sans" panose="020B0502040504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1" i="0" dirty="0">
                <a:effectLst/>
                <a:latin typeface="Noto Sans" panose="020B0502040504020204" pitchFamily="34" charset="0"/>
              </a:rPr>
              <a:t>face landmark localization (10</a:t>
            </a:r>
            <a:r>
              <a:rPr lang="ko-KR" altLang="en-US" b="1" i="0" dirty="0">
                <a:effectLst/>
                <a:latin typeface="Noto Sans" panose="020B0502040504020204" pitchFamily="34" charset="0"/>
              </a:rPr>
              <a:t>개</a:t>
            </a:r>
            <a:r>
              <a:rPr lang="en-US" altLang="ko-KR" b="1" i="0" dirty="0">
                <a:effectLst/>
                <a:latin typeface="Noto Sans" panose="020B0502040504020204" pitchFamily="34" charset="0"/>
              </a:rPr>
              <a:t>)</a:t>
            </a:r>
            <a:br>
              <a:rPr lang="en-US" altLang="ko-KR" b="1" i="0" dirty="0">
                <a:effectLst/>
                <a:latin typeface="Noto Sans" panose="020B0502040504020204" pitchFamily="34" charset="0"/>
              </a:rPr>
            </a:br>
            <a:r>
              <a:rPr lang="ko-KR" altLang="en-US" b="1" i="0" dirty="0">
                <a:effectLst/>
                <a:latin typeface="Noto Sans" panose="020B0502040504020204" pitchFamily="34" charset="0"/>
              </a:rPr>
              <a:t>왼쪽 눈의 </a:t>
            </a:r>
            <a:r>
              <a:rPr lang="en-US" altLang="ko-KR" b="1" i="0" dirty="0" err="1">
                <a:effectLst/>
                <a:latin typeface="Noto Sans" panose="020B0502040504020204" pitchFamily="34" charset="0"/>
              </a:rPr>
              <a:t>x,y</a:t>
            </a:r>
            <a:r>
              <a:rPr lang="en-US" altLang="ko-KR" b="1" i="0" dirty="0">
                <a:effectLst/>
                <a:latin typeface="Noto Sans" panose="020B0502040504020204" pitchFamily="34" charset="0"/>
              </a:rPr>
              <a:t> </a:t>
            </a:r>
            <a:r>
              <a:rPr lang="ko-KR" altLang="en-US" b="1" i="0" dirty="0">
                <a:effectLst/>
                <a:latin typeface="Noto Sans" panose="020B0502040504020204" pitchFamily="34" charset="0"/>
              </a:rPr>
              <a:t>좌표</a:t>
            </a:r>
            <a:br>
              <a:rPr lang="ko-KR" altLang="en-US" b="1" i="0" dirty="0">
                <a:effectLst/>
                <a:latin typeface="Noto Sans" panose="020B0502040504020204" pitchFamily="34" charset="0"/>
              </a:rPr>
            </a:br>
            <a:r>
              <a:rPr lang="ko-KR" altLang="en-US" b="1" i="0" dirty="0">
                <a:effectLst/>
                <a:latin typeface="Noto Sans" panose="020B0502040504020204" pitchFamily="34" charset="0"/>
              </a:rPr>
              <a:t>오른쪽 눈의 </a:t>
            </a:r>
            <a:r>
              <a:rPr lang="en-US" altLang="ko-KR" b="1" i="0" dirty="0" err="1">
                <a:effectLst/>
                <a:latin typeface="Noto Sans" panose="020B0502040504020204" pitchFamily="34" charset="0"/>
              </a:rPr>
              <a:t>x,y</a:t>
            </a:r>
            <a:r>
              <a:rPr lang="en-US" altLang="ko-KR" b="1" i="0" dirty="0">
                <a:effectLst/>
                <a:latin typeface="Noto Sans" panose="020B0502040504020204" pitchFamily="34" charset="0"/>
              </a:rPr>
              <a:t> </a:t>
            </a:r>
            <a:r>
              <a:rPr lang="ko-KR" altLang="en-US" b="1" i="0" dirty="0">
                <a:effectLst/>
                <a:latin typeface="Noto Sans" panose="020B0502040504020204" pitchFamily="34" charset="0"/>
              </a:rPr>
              <a:t>좌표</a:t>
            </a:r>
            <a:br>
              <a:rPr lang="ko-KR" altLang="en-US" b="1" i="0" dirty="0">
                <a:effectLst/>
                <a:latin typeface="Noto Sans" panose="020B0502040504020204" pitchFamily="34" charset="0"/>
              </a:rPr>
            </a:br>
            <a:r>
              <a:rPr lang="ko-KR" altLang="en-US" b="1" i="0" dirty="0">
                <a:effectLst/>
                <a:latin typeface="Noto Sans" panose="020B0502040504020204" pitchFamily="34" charset="0"/>
              </a:rPr>
              <a:t>코의 </a:t>
            </a:r>
            <a:r>
              <a:rPr lang="en-US" altLang="ko-KR" b="1" i="0" dirty="0" err="1">
                <a:effectLst/>
                <a:latin typeface="Noto Sans" panose="020B0502040504020204" pitchFamily="34" charset="0"/>
              </a:rPr>
              <a:t>x,y</a:t>
            </a:r>
            <a:r>
              <a:rPr lang="en-US" altLang="ko-KR" b="1" i="0" dirty="0">
                <a:effectLst/>
                <a:latin typeface="Noto Sans" panose="020B0502040504020204" pitchFamily="34" charset="0"/>
              </a:rPr>
              <a:t> </a:t>
            </a:r>
            <a:r>
              <a:rPr lang="ko-KR" altLang="en-US" b="1" i="0" dirty="0">
                <a:effectLst/>
                <a:latin typeface="Noto Sans" panose="020B0502040504020204" pitchFamily="34" charset="0"/>
              </a:rPr>
              <a:t>좌표</a:t>
            </a:r>
            <a:br>
              <a:rPr lang="ko-KR" altLang="en-US" b="1" i="0" dirty="0">
                <a:effectLst/>
                <a:latin typeface="Noto Sans" panose="020B0502040504020204" pitchFamily="34" charset="0"/>
              </a:rPr>
            </a:br>
            <a:r>
              <a:rPr lang="ko-KR" altLang="en-US" b="1" i="0" dirty="0">
                <a:effectLst/>
                <a:latin typeface="Noto Sans" panose="020B0502040504020204" pitchFamily="34" charset="0"/>
              </a:rPr>
              <a:t>입의 왼쪽 끝 부분의 </a:t>
            </a:r>
            <a:r>
              <a:rPr lang="en-US" altLang="ko-KR" b="1" i="0" dirty="0" err="1">
                <a:effectLst/>
                <a:latin typeface="Noto Sans" panose="020B0502040504020204" pitchFamily="34" charset="0"/>
              </a:rPr>
              <a:t>x,y</a:t>
            </a:r>
            <a:r>
              <a:rPr lang="en-US" altLang="ko-KR" b="1" i="0" dirty="0">
                <a:effectLst/>
                <a:latin typeface="Noto Sans" panose="020B0502040504020204" pitchFamily="34" charset="0"/>
              </a:rPr>
              <a:t> </a:t>
            </a:r>
            <a:r>
              <a:rPr lang="ko-KR" altLang="en-US" b="1" i="0" dirty="0">
                <a:effectLst/>
                <a:latin typeface="Noto Sans" panose="020B0502040504020204" pitchFamily="34" charset="0"/>
              </a:rPr>
              <a:t>좌표</a:t>
            </a:r>
            <a:br>
              <a:rPr lang="ko-KR" altLang="en-US" b="1" i="0" dirty="0">
                <a:effectLst/>
                <a:latin typeface="Noto Sans" panose="020B0502040504020204" pitchFamily="34" charset="0"/>
              </a:rPr>
            </a:br>
            <a:r>
              <a:rPr lang="ko-KR" altLang="en-US" b="1" i="0" dirty="0">
                <a:effectLst/>
                <a:latin typeface="Noto Sans" panose="020B0502040504020204" pitchFamily="34" charset="0"/>
              </a:rPr>
              <a:t>입의 오른쪽 끝 부분의 </a:t>
            </a:r>
            <a:r>
              <a:rPr lang="en-US" altLang="ko-KR" b="1" i="0" dirty="0" err="1">
                <a:effectLst/>
                <a:latin typeface="Noto Sans" panose="020B0502040504020204" pitchFamily="34" charset="0"/>
              </a:rPr>
              <a:t>x,y</a:t>
            </a:r>
            <a:r>
              <a:rPr lang="en-US" altLang="ko-KR" b="1" i="0" dirty="0">
                <a:effectLst/>
                <a:latin typeface="Noto Sans" panose="020B0502040504020204" pitchFamily="34" charset="0"/>
              </a:rPr>
              <a:t> </a:t>
            </a:r>
            <a:r>
              <a:rPr lang="ko-KR" altLang="en-US" b="1" i="0" dirty="0">
                <a:effectLst/>
                <a:latin typeface="Noto Sans" panose="020B0502040504020204" pitchFamily="34" charset="0"/>
              </a:rPr>
              <a:t>좌표</a:t>
            </a:r>
          </a:p>
        </p:txBody>
      </p:sp>
    </p:spTree>
    <p:extLst>
      <p:ext uri="{BB962C8B-B14F-4D97-AF65-F5344CB8AC3E}">
        <p14:creationId xmlns:p14="http://schemas.microsoft.com/office/powerpoint/2010/main" val="3228817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9D86B1A-87E1-2DCB-C236-63E692609F8F}"/>
              </a:ext>
            </a:extLst>
          </p:cNvPr>
          <p:cNvSpPr txBox="1"/>
          <p:nvPr/>
        </p:nvSpPr>
        <p:spPr>
          <a:xfrm>
            <a:off x="216241" y="242907"/>
            <a:ext cx="6096000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3200" b="1" dirty="0" err="1"/>
              <a:t>deepface</a:t>
            </a:r>
            <a:endParaRPr lang="en-US" altLang="ko-KR" sz="1800" b="1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7E4D030-C521-BA8E-0E76-851C229930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049" y="1108869"/>
            <a:ext cx="11472862" cy="4640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0C2BBA3-4A3D-D1A0-3B16-AB7656F46FB4}"/>
              </a:ext>
            </a:extLst>
          </p:cNvPr>
          <p:cNvSpPr txBox="1"/>
          <p:nvPr/>
        </p:nvSpPr>
        <p:spPr>
          <a:xfrm>
            <a:off x="5721530" y="778438"/>
            <a:ext cx="4136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Delaunay </a:t>
            </a:r>
            <a:r>
              <a:rPr lang="ko-KR" altLang="en-US"/>
              <a:t>삼각측량법 </a:t>
            </a:r>
            <a:r>
              <a:rPr lang="en-US" altLang="ko-KR"/>
              <a:t>+</a:t>
            </a:r>
            <a:r>
              <a:rPr lang="ko-KR" altLang="en-US"/>
              <a:t>등고선 삼각형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C86FE1-27C5-7F41-145D-950AACAC50CA}"/>
              </a:ext>
            </a:extLst>
          </p:cNvPr>
          <p:cNvSpPr txBox="1"/>
          <p:nvPr/>
        </p:nvSpPr>
        <p:spPr>
          <a:xfrm>
            <a:off x="4466024" y="6079562"/>
            <a:ext cx="4136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아핀</a:t>
            </a:r>
            <a:r>
              <a:rPr lang="ko-KR" altLang="en-US" dirty="0"/>
              <a:t> 변형</a:t>
            </a:r>
          </a:p>
        </p:txBody>
      </p:sp>
      <p:sp>
        <p:nvSpPr>
          <p:cNvPr id="3" name="화살표: 아래쪽 2">
            <a:extLst>
              <a:ext uri="{FF2B5EF4-FFF2-40B4-BE49-F238E27FC236}">
                <a16:creationId xmlns:a16="http://schemas.microsoft.com/office/drawing/2014/main" id="{B200DDD1-1436-7D7F-0EBB-ACF2B2F1A8B8}"/>
              </a:ext>
            </a:extLst>
          </p:cNvPr>
          <p:cNvSpPr/>
          <p:nvPr/>
        </p:nvSpPr>
        <p:spPr>
          <a:xfrm>
            <a:off x="7676603" y="1192193"/>
            <a:ext cx="226423" cy="24158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8821AA33-B374-2E25-2A58-82FBBDDEF925}"/>
              </a:ext>
            </a:extLst>
          </p:cNvPr>
          <p:cNvSpPr/>
          <p:nvPr/>
        </p:nvSpPr>
        <p:spPr>
          <a:xfrm rot="10574513">
            <a:off x="4972592" y="5830817"/>
            <a:ext cx="226423" cy="24158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3646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D55A6ED-993C-C6C6-D5D7-C0E73712D5A6}"/>
              </a:ext>
            </a:extLst>
          </p:cNvPr>
          <p:cNvSpPr txBox="1"/>
          <p:nvPr/>
        </p:nvSpPr>
        <p:spPr>
          <a:xfrm>
            <a:off x="233082" y="98896"/>
            <a:ext cx="5271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알고리즘별 특징분석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EB88B6-2086-CC37-7A0F-ADEAE49AD463}"/>
              </a:ext>
            </a:extLst>
          </p:cNvPr>
          <p:cNvSpPr txBox="1"/>
          <p:nvPr/>
        </p:nvSpPr>
        <p:spPr>
          <a:xfrm>
            <a:off x="3634356" y="4342084"/>
            <a:ext cx="795841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/>
              <a:t>Harr Cascade</a:t>
            </a:r>
          </a:p>
          <a:p>
            <a:endParaRPr lang="en-US" altLang="ko-KR" b="1" dirty="0"/>
          </a:p>
          <a:p>
            <a:r>
              <a:rPr lang="ko-KR" altLang="en-US" kern="0" dirty="0">
                <a:latin typeface="함초롬바탕" panose="02030604000101010101" pitchFamily="18" charset="-127"/>
                <a:ea typeface="함초롬바탕" panose="02030604000101010101" pitchFamily="18" charset="-127"/>
              </a:rPr>
              <a:t>●</a:t>
            </a:r>
            <a:r>
              <a:rPr lang="ko-KR" altLang="en-US" dirty="0"/>
              <a:t>이미지나 영상을 픽셀이 아닌 직사각형 영역으로 나누어 영상 처리</a:t>
            </a:r>
            <a:endParaRPr lang="en-US" altLang="ko-KR" dirty="0"/>
          </a:p>
          <a:p>
            <a:r>
              <a:rPr lang="en-US" altLang="ko-KR" dirty="0"/>
              <a:t>   =&gt;</a:t>
            </a:r>
            <a:r>
              <a:rPr lang="ko-KR" altLang="en-US" dirty="0"/>
              <a:t>픽셀을 이용한 얼굴 인식 방법보다 동작 속도가 빠르다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kern="0" dirty="0">
                <a:latin typeface="함초롬바탕" panose="02030604000101010101" pitchFamily="18" charset="-127"/>
                <a:ea typeface="함초롬바탕" panose="02030604000101010101" pitchFamily="18" charset="-127"/>
              </a:rPr>
              <a:t>● </a:t>
            </a:r>
            <a:r>
              <a:rPr lang="ko-KR" altLang="en-US" dirty="0"/>
              <a:t>인식속도와 비교적 작은 사이즈 또는 가변 사이즈에서 </a:t>
            </a:r>
            <a:endParaRPr lang="en-US" altLang="ko-KR" dirty="0"/>
          </a:p>
          <a:p>
            <a:r>
              <a:rPr lang="en-US" altLang="ko-KR" dirty="0"/>
              <a:t>    </a:t>
            </a:r>
            <a:r>
              <a:rPr lang="ko-KR" altLang="en-US" dirty="0"/>
              <a:t>더 좋은 성능을 보임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kern="0" dirty="0">
                <a:latin typeface="함초롬바탕" panose="02030604000101010101" pitchFamily="18" charset="-127"/>
                <a:ea typeface="함초롬바탕" panose="02030604000101010101" pitchFamily="18" charset="-127"/>
              </a:rPr>
              <a:t>●</a:t>
            </a:r>
            <a:r>
              <a:rPr lang="ko-KR" altLang="en-US" dirty="0"/>
              <a:t>폐색영역에 취약하다는 단점이 있음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AC0C74-0886-2A19-CFFC-905FA39C326D}"/>
              </a:ext>
            </a:extLst>
          </p:cNvPr>
          <p:cNvSpPr txBox="1"/>
          <p:nvPr/>
        </p:nvSpPr>
        <p:spPr>
          <a:xfrm>
            <a:off x="307890" y="881662"/>
            <a:ext cx="69064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kern="0" dirty="0">
                <a:latin typeface="함초롬바탕" panose="02030604000101010101" pitchFamily="18" charset="-127"/>
                <a:ea typeface="함초롬바탕" panose="02030604000101010101" pitchFamily="18" charset="-127"/>
              </a:rPr>
              <a:t>MTCNN</a:t>
            </a:r>
          </a:p>
          <a:p>
            <a:endParaRPr lang="en-US" altLang="ko-KR" b="1" kern="0" dirty="0"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r>
              <a:rPr lang="ko-KR" altLang="en-US" kern="0" dirty="0">
                <a:latin typeface="함초롬바탕" panose="02030604000101010101" pitchFamily="18" charset="-127"/>
                <a:ea typeface="함초롬바탕" panose="02030604000101010101" pitchFamily="18" charset="-127"/>
              </a:rPr>
              <a:t>● </a:t>
            </a:r>
            <a:r>
              <a:rPr lang="ko-KR" altLang="en-US" b="0" i="0" dirty="0">
                <a:effectLst/>
                <a:latin typeface="Spoqa Han Sans"/>
              </a:rPr>
              <a:t>여러 사이즈의 필터링 과정을 통해 정확도가 우수</a:t>
            </a:r>
            <a:endParaRPr lang="en-US" altLang="ko-KR" b="0" i="0" dirty="0">
              <a:effectLst/>
              <a:latin typeface="Spoqa Han Sans"/>
            </a:endParaRPr>
          </a:p>
          <a:p>
            <a:endParaRPr lang="en-US" altLang="ko-KR" dirty="0">
              <a:latin typeface="Spoqa Han Sans"/>
            </a:endParaRPr>
          </a:p>
          <a:p>
            <a:r>
              <a:rPr lang="ko-KR" altLang="en-US" kern="0" dirty="0">
                <a:latin typeface="함초롬바탕" panose="02030604000101010101" pitchFamily="18" charset="-127"/>
                <a:ea typeface="함초롬바탕" panose="02030604000101010101" pitchFamily="18" charset="-127"/>
              </a:rPr>
              <a:t>● </a:t>
            </a:r>
            <a:r>
              <a:rPr lang="ko-KR" altLang="en-US" dirty="0"/>
              <a:t>폐색영역에 강하고 </a:t>
            </a:r>
            <a:r>
              <a:rPr lang="en-US" altLang="ko-KR" dirty="0"/>
              <a:t>CPU </a:t>
            </a:r>
            <a:r>
              <a:rPr lang="ko-KR" altLang="en-US" dirty="0"/>
              <a:t>환경에서는 속도가 느림</a:t>
            </a:r>
            <a:endParaRPr lang="en-US" altLang="ko-KR" b="0" i="0" dirty="0">
              <a:effectLst/>
              <a:latin typeface="Spoqa Han Sans"/>
            </a:endParaRPr>
          </a:p>
          <a:p>
            <a:endParaRPr lang="en-US" altLang="ko-KR" dirty="0">
              <a:latin typeface="Spoqa Han Sans"/>
            </a:endParaRPr>
          </a:p>
          <a:p>
            <a:r>
              <a:rPr lang="ko-KR" altLang="en-US" kern="0" dirty="0">
                <a:latin typeface="함초롬바탕" panose="02030604000101010101" pitchFamily="18" charset="-127"/>
                <a:ea typeface="함초롬바탕" panose="02030604000101010101" pitchFamily="18" charset="-127"/>
              </a:rPr>
              <a:t>● </a:t>
            </a:r>
            <a:r>
              <a:rPr lang="ko-KR" altLang="en-US" b="0" i="0" dirty="0">
                <a:effectLst/>
                <a:latin typeface="Spoqa Han Sans"/>
              </a:rPr>
              <a:t>이미지의 크기가 커질 수록 </a:t>
            </a:r>
            <a:r>
              <a:rPr lang="en-US" altLang="ko-KR" b="0" i="0" dirty="0">
                <a:effectLst/>
                <a:latin typeface="Spoqa Han Sans"/>
              </a:rPr>
              <a:t>CNN inference</a:t>
            </a:r>
            <a:r>
              <a:rPr lang="ko-KR" altLang="en-US" b="0" i="0" dirty="0">
                <a:effectLst/>
                <a:latin typeface="Spoqa Han Sans"/>
              </a:rPr>
              <a:t>의 수가 급격히 </a:t>
            </a:r>
            <a:r>
              <a:rPr lang="ko-KR" altLang="en-US" dirty="0">
                <a:latin typeface="Spoqa Han Sans"/>
              </a:rPr>
              <a:t>증가</a:t>
            </a:r>
            <a:endParaRPr lang="en-US" altLang="ko-KR" b="0" i="0" dirty="0">
              <a:effectLst/>
              <a:latin typeface="Spoqa Han Sans"/>
            </a:endParaRPr>
          </a:p>
          <a:p>
            <a:r>
              <a:rPr lang="en-US" altLang="ko-KR" dirty="0">
                <a:latin typeface="Spoqa Han Sans"/>
              </a:rPr>
              <a:t>      </a:t>
            </a:r>
            <a:r>
              <a:rPr lang="en-US" altLang="ko-KR" b="0" i="0" dirty="0">
                <a:effectLst/>
                <a:latin typeface="Spoqa Han Sans"/>
              </a:rPr>
              <a:t>=&gt; </a:t>
            </a:r>
            <a:r>
              <a:rPr lang="ko-KR" altLang="en-US" b="0" i="0" dirty="0">
                <a:effectLst/>
                <a:latin typeface="Spoqa Han Sans"/>
              </a:rPr>
              <a:t> </a:t>
            </a:r>
            <a:r>
              <a:rPr lang="ko-KR" altLang="en-US" b="0" i="0" dirty="0">
                <a:solidFill>
                  <a:srgbClr val="FF0000"/>
                </a:solidFill>
                <a:effectLst/>
                <a:latin typeface="Spoqa Han Sans"/>
              </a:rPr>
              <a:t>성능저하</a:t>
            </a:r>
            <a:endParaRPr lang="en-US" altLang="ko-KR" b="0" i="0" dirty="0">
              <a:solidFill>
                <a:srgbClr val="FF0000"/>
              </a:solidFill>
              <a:effectLst/>
              <a:latin typeface="Spoqa Han Sans"/>
            </a:endParaRPr>
          </a:p>
          <a:p>
            <a:endParaRPr lang="en-US" altLang="ko-KR" dirty="0">
              <a:latin typeface="Spoqa Han Sans"/>
            </a:endParaRPr>
          </a:p>
          <a:p>
            <a:r>
              <a:rPr lang="en-US" altLang="ko-KR" b="0" i="0" dirty="0">
                <a:effectLst/>
                <a:latin typeface="Spoqa Han Sans"/>
              </a:rPr>
              <a:t> (</a:t>
            </a:r>
            <a:r>
              <a:rPr lang="ko-KR" altLang="en-US" b="0" i="0" dirty="0">
                <a:effectLst/>
                <a:latin typeface="Spoqa Han Sans"/>
              </a:rPr>
              <a:t>실제로 </a:t>
            </a:r>
            <a:r>
              <a:rPr lang="en-US" altLang="ko-KR" b="0" i="0" dirty="0">
                <a:effectLst/>
                <a:latin typeface="Spoqa Han Sans"/>
              </a:rPr>
              <a:t>1080x720</a:t>
            </a:r>
            <a:r>
              <a:rPr lang="ko-KR" altLang="en-US" b="0" i="0" dirty="0">
                <a:effectLst/>
                <a:latin typeface="Spoqa Han Sans"/>
              </a:rPr>
              <a:t>의 고해상도 이미지를 입력하면 </a:t>
            </a:r>
            <a:r>
              <a:rPr lang="en-US" altLang="ko-KR" b="0" i="0" dirty="0">
                <a:effectLst/>
                <a:latin typeface="Spoqa Han Sans"/>
              </a:rPr>
              <a:t>GPU</a:t>
            </a:r>
            <a:r>
              <a:rPr lang="ko-KR" altLang="en-US" b="0" i="0" dirty="0">
                <a:effectLst/>
                <a:latin typeface="Spoqa Han Sans"/>
              </a:rPr>
              <a:t>를 사용함에도 </a:t>
            </a:r>
            <a:r>
              <a:rPr lang="en-US" altLang="ko-KR" b="0" i="0" dirty="0">
                <a:effectLst/>
                <a:latin typeface="Spoqa Han Sans"/>
              </a:rPr>
              <a:t>10</a:t>
            </a:r>
            <a:r>
              <a:rPr lang="ko-KR" altLang="en-US" b="0" i="0" dirty="0">
                <a:effectLst/>
                <a:latin typeface="Spoqa Han Sans"/>
              </a:rPr>
              <a:t>초가 넘게 걸림</a:t>
            </a:r>
            <a:r>
              <a:rPr lang="en-US" altLang="ko-KR" b="0" i="0" dirty="0">
                <a:effectLst/>
                <a:latin typeface="Spoqa Han Sans"/>
              </a:rPr>
              <a:t>.)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2A1DC8-19CB-BD96-D424-C36B49A552B6}"/>
              </a:ext>
            </a:extLst>
          </p:cNvPr>
          <p:cNvSpPr txBox="1"/>
          <p:nvPr/>
        </p:nvSpPr>
        <p:spPr>
          <a:xfrm>
            <a:off x="5216773" y="329728"/>
            <a:ext cx="73056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Dlib</a:t>
            </a:r>
            <a:r>
              <a:rPr lang="en-US" altLang="ko-KR" b="1" dirty="0"/>
              <a:t>(HOG </a:t>
            </a:r>
            <a:r>
              <a:rPr lang="ko-KR" altLang="en-US" b="1" dirty="0"/>
              <a:t>모델</a:t>
            </a:r>
            <a:r>
              <a:rPr lang="en-US" altLang="ko-KR" b="1" dirty="0"/>
              <a:t>)</a:t>
            </a:r>
          </a:p>
          <a:p>
            <a:endParaRPr lang="en-US" altLang="ko-KR" dirty="0"/>
          </a:p>
          <a:p>
            <a:r>
              <a:rPr lang="ko-KR" altLang="en-US" kern="0" dirty="0">
                <a:latin typeface="함초롬바탕" panose="02030604000101010101" pitchFamily="18" charset="-127"/>
                <a:ea typeface="함초롬바탕" panose="02030604000101010101" pitchFamily="18" charset="-127"/>
              </a:rPr>
              <a:t>●</a:t>
            </a:r>
            <a:r>
              <a:rPr lang="en-US" altLang="ko-KR" dirty="0"/>
              <a:t>CPU</a:t>
            </a:r>
            <a:r>
              <a:rPr lang="ko-KR" altLang="en-US" dirty="0"/>
              <a:t>환경에서 가장 빠른 속도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kern="0" dirty="0">
                <a:latin typeface="함초롬바탕" panose="02030604000101010101" pitchFamily="18" charset="-127"/>
                <a:ea typeface="함초롬바탕" panose="02030604000101010101" pitchFamily="18" charset="-127"/>
              </a:rPr>
              <a:t>● </a:t>
            </a:r>
            <a:r>
              <a:rPr lang="ko-KR" altLang="en-US" dirty="0"/>
              <a:t>사이즈가 일정크기 이상이고 고정 사이즈에서 더 좋은 성능을 보임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kern="0" dirty="0">
                <a:latin typeface="함초롬바탕" panose="02030604000101010101" pitchFamily="18" charset="-127"/>
                <a:ea typeface="함초롬바탕" panose="02030604000101010101" pitchFamily="18" charset="-127"/>
              </a:rPr>
              <a:t>●</a:t>
            </a:r>
            <a:r>
              <a:rPr lang="ko-KR" altLang="en-US" dirty="0"/>
              <a:t>폐색 영역</a:t>
            </a:r>
            <a:r>
              <a:rPr lang="en-US" altLang="ko-KR" dirty="0"/>
              <a:t>(</a:t>
            </a:r>
            <a:r>
              <a:rPr lang="ko-KR" altLang="en-US" dirty="0"/>
              <a:t>잡음</a:t>
            </a:r>
            <a:r>
              <a:rPr lang="en-US" altLang="ko-KR" dirty="0"/>
              <a:t>)</a:t>
            </a:r>
            <a:r>
              <a:rPr lang="ko-KR" altLang="en-US" dirty="0"/>
              <a:t>에도 높은 인식률을 보임</a:t>
            </a:r>
            <a:r>
              <a:rPr lang="en-US" altLang="ko-KR" dirty="0"/>
              <a:t>(gradient </a:t>
            </a:r>
            <a:r>
              <a:rPr lang="ko-KR" altLang="en-US" dirty="0" err="1"/>
              <a:t>누적값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kern="0" dirty="0">
                <a:latin typeface="함초롬바탕" panose="02030604000101010101" pitchFamily="18" charset="-127"/>
                <a:ea typeface="함초롬바탕" panose="02030604000101010101" pitchFamily="18" charset="-127"/>
              </a:rPr>
              <a:t>●</a:t>
            </a:r>
            <a:r>
              <a:rPr lang="ko-KR" altLang="en-US" dirty="0"/>
              <a:t>정상적인 동작을 위해 최소크기</a:t>
            </a:r>
            <a:r>
              <a:rPr lang="en-US" altLang="ko-KR" dirty="0"/>
              <a:t>80*80</a:t>
            </a:r>
            <a:r>
              <a:rPr lang="ko-KR" altLang="en-US" dirty="0"/>
              <a:t>을 요구하는 단점이 있음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CBA0EF-9391-0CF7-1CE9-A6EB3D4B265D}"/>
              </a:ext>
            </a:extLst>
          </p:cNvPr>
          <p:cNvSpPr txBox="1"/>
          <p:nvPr/>
        </p:nvSpPr>
        <p:spPr>
          <a:xfrm>
            <a:off x="307890" y="4145671"/>
            <a:ext cx="73056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Deepface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kern="0" dirty="0">
                <a:latin typeface="함초롬바탕" panose="02030604000101010101" pitchFamily="18" charset="-127"/>
                <a:ea typeface="함초롬바탕" panose="02030604000101010101" pitchFamily="18" charset="-127"/>
              </a:rPr>
              <a:t>●페이스북의 방대한 얼굴 데이터 </a:t>
            </a:r>
            <a:r>
              <a:rPr lang="en-US" altLang="ko-KR" kern="0" dirty="0">
                <a:latin typeface="함초롬바탕" panose="02030604000101010101" pitchFamily="18" charset="-127"/>
                <a:ea typeface="함초롬바탕" panose="02030604000101010101" pitchFamily="18" charset="-127"/>
              </a:rPr>
              <a:t>(</a:t>
            </a:r>
            <a:r>
              <a:rPr lang="ko-KR" altLang="en-US" kern="0" dirty="0">
                <a:latin typeface="함초롬바탕" panose="02030604000101010101" pitchFamily="18" charset="-127"/>
                <a:ea typeface="함초롬바탕" panose="02030604000101010101" pitchFamily="18" charset="-127"/>
              </a:rPr>
              <a:t>양질의 훈련</a:t>
            </a:r>
            <a:r>
              <a:rPr lang="en-US" altLang="ko-KR" kern="0" dirty="0">
                <a:latin typeface="함초롬바탕" panose="02030604000101010101" pitchFamily="18" charset="-127"/>
                <a:ea typeface="함초롬바탕" panose="02030604000101010101" pitchFamily="18" charset="-127"/>
              </a:rPr>
              <a:t>)</a:t>
            </a:r>
            <a:endParaRPr lang="en-US" altLang="ko-KR" dirty="0"/>
          </a:p>
          <a:p>
            <a:endParaRPr lang="en-US" altLang="ko-KR" kern="0" dirty="0"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r>
              <a:rPr lang="ko-KR" altLang="en-US" kern="0" dirty="0">
                <a:latin typeface="함초롬바탕" panose="02030604000101010101" pitchFamily="18" charset="-127"/>
                <a:ea typeface="함초롬바탕" panose="02030604000101010101" pitchFamily="18" charset="-127"/>
              </a:rPr>
              <a:t>● 얼굴의 방향교정 및 감정상태 추측가능</a:t>
            </a:r>
            <a:endParaRPr lang="en-US" altLang="ko-KR" kern="0" dirty="0"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9200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2" grpId="0"/>
      <p:bldP spid="6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>
            <a:extLst>
              <a:ext uri="{FF2B5EF4-FFF2-40B4-BE49-F238E27FC236}">
                <a16:creationId xmlns:a16="http://schemas.microsoft.com/office/drawing/2014/main" id="{67DA5623-2B37-4B42-655A-3FDEDDE2AC1D}"/>
              </a:ext>
            </a:extLst>
          </p:cNvPr>
          <p:cNvGrpSpPr/>
          <p:nvPr/>
        </p:nvGrpSpPr>
        <p:grpSpPr>
          <a:xfrm>
            <a:off x="526101" y="1756106"/>
            <a:ext cx="16130826" cy="3736788"/>
            <a:chOff x="621351" y="489281"/>
            <a:chExt cx="16130826" cy="3736788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72EDEED4-0B9D-6639-88D7-39A25F926AAE}"/>
                </a:ext>
              </a:extLst>
            </p:cNvPr>
            <p:cNvGrpSpPr/>
            <p:nvPr/>
          </p:nvGrpSpPr>
          <p:grpSpPr>
            <a:xfrm>
              <a:off x="621351" y="489281"/>
              <a:ext cx="12821688" cy="3736788"/>
              <a:chOff x="621351" y="489281"/>
              <a:chExt cx="12821688" cy="3736788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803ADB1-22AB-0770-D396-4F15EC659BA4}"/>
                  </a:ext>
                </a:extLst>
              </p:cNvPr>
              <p:cNvSpPr txBox="1"/>
              <p:nvPr/>
            </p:nvSpPr>
            <p:spPr>
              <a:xfrm>
                <a:off x="1347643" y="3392343"/>
                <a:ext cx="133840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 err="1"/>
                  <a:t>Dlib</a:t>
                </a:r>
                <a:endParaRPr lang="ko-KR" altLang="en-US" dirty="0"/>
              </a:p>
            </p:txBody>
          </p:sp>
          <p:pic>
            <p:nvPicPr>
              <p:cNvPr id="7" name="그림 6">
                <a:extLst>
                  <a:ext uri="{FF2B5EF4-FFF2-40B4-BE49-F238E27FC236}">
                    <a16:creationId xmlns:a16="http://schemas.microsoft.com/office/drawing/2014/main" id="{495D3529-9E6A-A753-6DAB-3875781C4D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21351" y="489281"/>
                <a:ext cx="2188135" cy="2808000"/>
              </a:xfrm>
              <a:prstGeom prst="rect">
                <a:avLst/>
              </a:prstGeom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2F734DF-CB09-44A2-086A-B13DFBED92DF}"/>
                  </a:ext>
                </a:extLst>
              </p:cNvPr>
              <p:cNvSpPr txBox="1"/>
              <p:nvPr/>
            </p:nvSpPr>
            <p:spPr>
              <a:xfrm>
                <a:off x="621351" y="3856737"/>
                <a:ext cx="6096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dirty="0"/>
                  <a:t>Time </a:t>
                </a:r>
                <a:r>
                  <a:rPr lang="ko-KR" altLang="en-US" dirty="0" err="1"/>
                  <a:t>elapsed</a:t>
                </a:r>
                <a:r>
                  <a:rPr lang="ko-KR" altLang="en-US" dirty="0"/>
                  <a:t>:  0.5625</a:t>
                </a:r>
              </a:p>
            </p:txBody>
          </p:sp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9572B5FE-2DF6-C729-FA4A-D8E69FF2BA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47185" y="489281"/>
                <a:ext cx="2210921" cy="2808000"/>
              </a:xfrm>
              <a:prstGeom prst="rect">
                <a:avLst/>
              </a:prstGeom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A326EE0-8EF5-A020-F50F-D1D41C43016B}"/>
                  </a:ext>
                </a:extLst>
              </p:cNvPr>
              <p:cNvSpPr txBox="1"/>
              <p:nvPr/>
            </p:nvSpPr>
            <p:spPr>
              <a:xfrm>
                <a:off x="4119154" y="3346989"/>
                <a:ext cx="23460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 err="1"/>
                  <a:t>Deepface</a:t>
                </a:r>
                <a:endParaRPr lang="ko-KR" alt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9EA78D5-88DC-BEBF-2A32-9D21192E9170}"/>
                  </a:ext>
                </a:extLst>
              </p:cNvPr>
              <p:cNvSpPr txBox="1"/>
              <p:nvPr/>
            </p:nvSpPr>
            <p:spPr>
              <a:xfrm>
                <a:off x="3547185" y="3856737"/>
                <a:ext cx="6096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dirty="0"/>
                  <a:t>Time </a:t>
                </a:r>
                <a:r>
                  <a:rPr lang="ko-KR" altLang="en-US" dirty="0" err="1"/>
                  <a:t>elapsed</a:t>
                </a:r>
                <a:r>
                  <a:rPr lang="ko-KR" altLang="en-US" dirty="0"/>
                  <a:t>:  </a:t>
                </a:r>
                <a:r>
                  <a:rPr lang="en-US" altLang="ko-KR" dirty="0"/>
                  <a:t>0.609375</a:t>
                </a:r>
                <a:endParaRPr lang="ko-KR" altLang="en-US" dirty="0"/>
              </a:p>
            </p:txBody>
          </p:sp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id="{EE8B0629-F3B8-672E-BEC6-CE5612811A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495805" y="489281"/>
                <a:ext cx="2215394" cy="2808000"/>
              </a:xfrm>
              <a:prstGeom prst="rect">
                <a:avLst/>
              </a:prstGeom>
            </p:spPr>
          </p:pic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35C6CE9-C832-D8BA-9A8C-D179C4AC7D01}"/>
                  </a:ext>
                </a:extLst>
              </p:cNvPr>
              <p:cNvSpPr txBox="1"/>
              <p:nvPr/>
            </p:nvSpPr>
            <p:spPr>
              <a:xfrm>
                <a:off x="7167154" y="3392343"/>
                <a:ext cx="6096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dirty="0"/>
                  <a:t>MTCNN                      </a:t>
                </a:r>
                <a:r>
                  <a:rPr lang="en-US" altLang="ko-KR" dirty="0" err="1"/>
                  <a:t>Haar</a:t>
                </a:r>
                <a:r>
                  <a:rPr lang="en-US" altLang="ko-KR" dirty="0"/>
                  <a:t> </a:t>
                </a:r>
                <a:r>
                  <a:rPr lang="en-US" altLang="ko-KR" dirty="0" err="1"/>
                  <a:t>Casecade</a:t>
                </a:r>
                <a:endParaRPr lang="ko-KR" altLang="en-US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11CA8DD-C262-DA51-BDD2-F34F8F9A2987}"/>
                  </a:ext>
                </a:extLst>
              </p:cNvPr>
              <p:cNvSpPr txBox="1"/>
              <p:nvPr/>
            </p:nvSpPr>
            <p:spPr>
              <a:xfrm>
                <a:off x="6465191" y="3856737"/>
                <a:ext cx="697784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dirty="0"/>
                  <a:t>Time </a:t>
                </a:r>
                <a:r>
                  <a:rPr lang="ko-KR" altLang="en-US" dirty="0" err="1"/>
                  <a:t>elapsed</a:t>
                </a:r>
                <a:r>
                  <a:rPr lang="ko-KR" altLang="en-US" dirty="0"/>
                  <a:t>: </a:t>
                </a:r>
                <a:r>
                  <a:rPr lang="ko-KR" altLang="en-US" dirty="0">
                    <a:solidFill>
                      <a:srgbClr val="FF0000"/>
                    </a:solidFill>
                  </a:rPr>
                  <a:t>1.140625</a:t>
                </a:r>
              </a:p>
            </p:txBody>
          </p:sp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814AD431-8E9C-7267-F2AA-73B2F336E2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448898" y="489281"/>
                <a:ext cx="2199789" cy="2808000"/>
              </a:xfrm>
              <a:prstGeom prst="rect">
                <a:avLst/>
              </a:prstGeom>
            </p:spPr>
          </p:pic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06697A-F6FB-2B76-4160-796B76536A7A}"/>
                </a:ext>
              </a:extLst>
            </p:cNvPr>
            <p:cNvSpPr txBox="1"/>
            <p:nvPr/>
          </p:nvSpPr>
          <p:spPr>
            <a:xfrm>
              <a:off x="9334885" y="3856737"/>
              <a:ext cx="741729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dirty="0"/>
                <a:t>Time </a:t>
              </a:r>
              <a:r>
                <a:rPr lang="ko-KR" altLang="en-US" dirty="0" err="1"/>
                <a:t>elapsed</a:t>
              </a:r>
              <a:r>
                <a:rPr lang="ko-KR" altLang="en-US" dirty="0"/>
                <a:t>: </a:t>
              </a:r>
              <a:r>
                <a:rPr lang="ko-KR" altLang="en-US" dirty="0">
                  <a:solidFill>
                    <a:srgbClr val="0070C0"/>
                  </a:solidFill>
                </a:rPr>
                <a:t>0.421875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0CE63F99-977F-5187-BDE5-3F7F6233D382}"/>
              </a:ext>
            </a:extLst>
          </p:cNvPr>
          <p:cNvSpPr txBox="1"/>
          <p:nvPr/>
        </p:nvSpPr>
        <p:spPr>
          <a:xfrm>
            <a:off x="526101" y="599216"/>
            <a:ext cx="832725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1" dirty="0"/>
              <a:t>실습결과</a:t>
            </a:r>
          </a:p>
        </p:txBody>
      </p:sp>
    </p:spTree>
    <p:extLst>
      <p:ext uri="{BB962C8B-B14F-4D97-AF65-F5344CB8AC3E}">
        <p14:creationId xmlns:p14="http://schemas.microsoft.com/office/powerpoint/2010/main" val="1181381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B67B0D-1730-869A-71D5-9D97D1A0B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0668" y="2603228"/>
            <a:ext cx="10515600" cy="1325563"/>
          </a:xfrm>
        </p:spPr>
        <p:txBody>
          <a:bodyPr/>
          <a:lstStyle/>
          <a:p>
            <a:r>
              <a:rPr lang="ko-KR" altLang="en-US" dirty="0"/>
              <a:t>감사합니다</a:t>
            </a:r>
          </a:p>
        </p:txBody>
      </p:sp>
      <p:pic>
        <p:nvPicPr>
          <p:cNvPr id="1026" name="Picture 2" descr="3d 렌더링 귀여운 인공 지능 로봇 또는 보조 로봇이 인사를 위해 위로 손 프리미엄 사진">
            <a:extLst>
              <a:ext uri="{FF2B5EF4-FFF2-40B4-BE49-F238E27FC236}">
                <a16:creationId xmlns:a16="http://schemas.microsoft.com/office/drawing/2014/main" id="{5835A68E-95FE-6A56-ADCA-8686A89AF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8571" y="1986852"/>
            <a:ext cx="1993294" cy="2025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26951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570</TotalTime>
  <Words>349</Words>
  <Application>Microsoft Office PowerPoint</Application>
  <PresentationFormat>와이드스크린</PresentationFormat>
  <Paragraphs>70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se-nanumgothic</vt:lpstr>
      <vt:lpstr>Spoqa Han Sans</vt:lpstr>
      <vt:lpstr>Dotum</vt:lpstr>
      <vt:lpstr>맑은 고딕</vt:lpstr>
      <vt:lpstr>함초롬바탕</vt:lpstr>
      <vt:lpstr>Arial</vt:lpstr>
      <vt:lpstr>Noto Sans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김현빈</dc:creator>
  <cp:lastModifiedBy>김현빈</cp:lastModifiedBy>
  <cp:revision>17</cp:revision>
  <dcterms:created xsi:type="dcterms:W3CDTF">2022-05-10T11:42:46Z</dcterms:created>
  <dcterms:modified xsi:type="dcterms:W3CDTF">2022-06-09T15:45:58Z</dcterms:modified>
</cp:coreProperties>
</file>

<file path=docProps/thumbnail.jpeg>
</file>